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57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Lato Black" panose="020B0604020202020204" charset="0"/>
      <p:bold r:id="rId31"/>
      <p:boldItalic r:id="rId32"/>
    </p:embeddedFont>
    <p:embeddedFont>
      <p:font typeface="Poppi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QKc7087aLOpI9ZQ5LtSfwcoPN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/>
          <p:nvPr/>
        </p:nvSpPr>
        <p:spPr>
          <a:xfrm>
            <a:off x="-130283" y="3606800"/>
            <a:ext cx="12452564" cy="3263725"/>
          </a:xfrm>
          <a:custGeom>
            <a:avLst/>
            <a:gdLst/>
            <a:ahLst/>
            <a:cxnLst/>
            <a:rect l="l" t="t" r="r" b="b"/>
            <a:pathLst>
              <a:path w="12452564" h="5685425" extrusionOk="0">
                <a:moveTo>
                  <a:pt x="0" y="2652020"/>
                </a:moveTo>
                <a:lnTo>
                  <a:pt x="6263003" y="0"/>
                </a:lnTo>
                <a:lnTo>
                  <a:pt x="12413272" y="2614442"/>
                </a:lnTo>
                <a:lnTo>
                  <a:pt x="12452564" y="5685425"/>
                </a:lnTo>
                <a:lnTo>
                  <a:pt x="48390" y="5685425"/>
                </a:lnTo>
                <a:lnTo>
                  <a:pt x="0" y="2652020"/>
                </a:ln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8"/>
          <p:cNvSpPr/>
          <p:nvPr/>
        </p:nvSpPr>
        <p:spPr>
          <a:xfrm>
            <a:off x="-130283" y="3256766"/>
            <a:ext cx="12452564" cy="3613759"/>
          </a:xfrm>
          <a:custGeom>
            <a:avLst/>
            <a:gdLst/>
            <a:ahLst/>
            <a:cxnLst/>
            <a:rect l="l" t="t" r="r" b="b"/>
            <a:pathLst>
              <a:path w="12452564" h="5508437" extrusionOk="0">
                <a:moveTo>
                  <a:pt x="0" y="2475032"/>
                </a:moveTo>
                <a:lnTo>
                  <a:pt x="6263003" y="0"/>
                </a:lnTo>
                <a:lnTo>
                  <a:pt x="12413272" y="2437454"/>
                </a:lnTo>
                <a:lnTo>
                  <a:pt x="12452564" y="5508437"/>
                </a:lnTo>
                <a:lnTo>
                  <a:pt x="48390" y="5508437"/>
                </a:lnTo>
                <a:lnTo>
                  <a:pt x="0" y="2475032"/>
                </a:lnTo>
                <a:close/>
              </a:path>
            </a:pathLst>
          </a:custGeom>
          <a:solidFill>
            <a:schemeClr val="accent1">
              <a:alpha val="6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8"/>
          <p:cNvSpPr txBox="1">
            <a:spLocks noGrp="1"/>
          </p:cNvSpPr>
          <p:nvPr>
            <p:ph type="subTitle" idx="1"/>
          </p:nvPr>
        </p:nvSpPr>
        <p:spPr>
          <a:xfrm>
            <a:off x="3148207" y="5730606"/>
            <a:ext cx="6091825" cy="45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1603331" y="4391052"/>
            <a:ext cx="9181578" cy="11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  <a:defRPr b="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/>
          <p:nvPr/>
        </p:nvSpPr>
        <p:spPr>
          <a:xfrm rot="5400000">
            <a:off x="-172707" y="135857"/>
            <a:ext cx="6885913" cy="6591301"/>
          </a:xfrm>
          <a:custGeom>
            <a:avLst/>
            <a:gdLst/>
            <a:ahLst/>
            <a:cxnLst/>
            <a:rect l="l" t="t" r="r" b="b"/>
            <a:pathLst>
              <a:path w="12503244" h="5850625" extrusionOk="0">
                <a:moveTo>
                  <a:pt x="20791" y="2790673"/>
                </a:moveTo>
                <a:lnTo>
                  <a:pt x="6260734" y="0"/>
                </a:lnTo>
                <a:lnTo>
                  <a:pt x="12503244" y="2739822"/>
                </a:lnTo>
                <a:lnTo>
                  <a:pt x="12473355" y="5824078"/>
                </a:lnTo>
                <a:lnTo>
                  <a:pt x="0" y="5850625"/>
                </a:lnTo>
                <a:lnTo>
                  <a:pt x="20791" y="2790673"/>
                </a:ln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8"/>
          <p:cNvSpPr/>
          <p:nvPr/>
        </p:nvSpPr>
        <p:spPr>
          <a:xfrm rot="5400000">
            <a:off x="60974" y="-118144"/>
            <a:ext cx="6885913" cy="7099303"/>
          </a:xfrm>
          <a:custGeom>
            <a:avLst/>
            <a:gdLst/>
            <a:ahLst/>
            <a:cxnLst/>
            <a:rect l="l" t="t" r="r" b="b"/>
            <a:pathLst>
              <a:path w="12503244" h="5534984" extrusionOk="0">
                <a:moveTo>
                  <a:pt x="20791" y="2475032"/>
                </a:moveTo>
                <a:lnTo>
                  <a:pt x="6283794" y="0"/>
                </a:lnTo>
                <a:lnTo>
                  <a:pt x="12503244" y="2424181"/>
                </a:lnTo>
                <a:lnTo>
                  <a:pt x="12473355" y="5508437"/>
                </a:lnTo>
                <a:lnTo>
                  <a:pt x="0" y="5534984"/>
                </a:lnTo>
                <a:lnTo>
                  <a:pt x="20791" y="247503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8"/>
          <p:cNvSpPr txBox="1">
            <a:spLocks noGrp="1"/>
          </p:cNvSpPr>
          <p:nvPr>
            <p:ph type="subTitle" idx="1"/>
          </p:nvPr>
        </p:nvSpPr>
        <p:spPr>
          <a:xfrm>
            <a:off x="413793" y="4097876"/>
            <a:ext cx="4869407" cy="1271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title"/>
          </p:nvPr>
        </p:nvSpPr>
        <p:spPr>
          <a:xfrm>
            <a:off x="387611" y="1427130"/>
            <a:ext cx="4895589" cy="243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  <a:defRPr b="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5" name="Google Shape;95;p29"/>
          <p:cNvSpPr/>
          <p:nvPr/>
        </p:nvSpPr>
        <p:spPr>
          <a:xfrm>
            <a:off x="0" y="0"/>
            <a:ext cx="4480560" cy="4133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9"/>
          <p:cNvSpPr/>
          <p:nvPr/>
        </p:nvSpPr>
        <p:spPr>
          <a:xfrm>
            <a:off x="0" y="4133088"/>
            <a:ext cx="4480560" cy="27249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9"/>
          <p:cNvGrpSpPr/>
          <p:nvPr/>
        </p:nvGrpSpPr>
        <p:grpSpPr>
          <a:xfrm>
            <a:off x="4480560" y="0"/>
            <a:ext cx="5737412" cy="6858000"/>
            <a:chOff x="4480560" y="0"/>
            <a:chExt cx="4681728" cy="5596128"/>
          </a:xfrm>
        </p:grpSpPr>
        <p:sp>
          <p:nvSpPr>
            <p:cNvPr id="98" name="Google Shape;98;p29"/>
            <p:cNvSpPr/>
            <p:nvPr/>
          </p:nvSpPr>
          <p:spPr>
            <a:xfrm>
              <a:off x="4480560" y="0"/>
              <a:ext cx="2340864" cy="27980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6821424" y="0"/>
              <a:ext cx="2340864" cy="2798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4480560" y="2798064"/>
              <a:ext cx="2340864" cy="2798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9"/>
            <p:cNvSpPr/>
            <p:nvPr/>
          </p:nvSpPr>
          <p:spPr>
            <a:xfrm>
              <a:off x="6821424" y="2798064"/>
              <a:ext cx="2340864" cy="27980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29"/>
          <p:cNvGrpSpPr/>
          <p:nvPr/>
        </p:nvGrpSpPr>
        <p:grpSpPr>
          <a:xfrm>
            <a:off x="10217972" y="0"/>
            <a:ext cx="1974028" cy="6858000"/>
            <a:chOff x="10217972" y="0"/>
            <a:chExt cx="1974028" cy="8558784"/>
          </a:xfrm>
        </p:grpSpPr>
        <p:sp>
          <p:nvSpPr>
            <p:cNvPr id="103" name="Google Shape;103;p29"/>
            <p:cNvSpPr/>
            <p:nvPr/>
          </p:nvSpPr>
          <p:spPr>
            <a:xfrm>
              <a:off x="10217972" y="0"/>
              <a:ext cx="1974028" cy="21396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10217972" y="2139696"/>
              <a:ext cx="1974028" cy="213969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10217972" y="4279392"/>
              <a:ext cx="1974028" cy="21396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10217972" y="6419088"/>
              <a:ext cx="1974028" cy="213969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Gothic"/>
              <a:buNone/>
              <a:defRPr b="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/>
            </a:lvl1pPr>
            <a:lvl2pPr marL="914400" lvl="1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/>
            </a:lvl2pPr>
            <a:lvl3pPr marL="1371600" lvl="2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Gothic"/>
              <a:buNone/>
              <a:defRPr b="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/>
            </a:lvl1pPr>
            <a:lvl2pPr marL="914400" lvl="1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/>
            </a:lvl2pPr>
            <a:lvl3pPr marL="1371600" lvl="2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/>
          <p:nvPr/>
        </p:nvSpPr>
        <p:spPr>
          <a:xfrm>
            <a:off x="3724835" y="403413"/>
            <a:ext cx="8112261" cy="6110122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5253318" y="1102659"/>
            <a:ext cx="6100482" cy="470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5" name="Google Shape;25;p19"/>
          <p:cNvSpPr/>
          <p:nvPr/>
        </p:nvSpPr>
        <p:spPr>
          <a:xfrm>
            <a:off x="1" y="1741119"/>
            <a:ext cx="4327070" cy="3675779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689883" y="2234636"/>
            <a:ext cx="4137611" cy="274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/>
          <p:nvPr/>
        </p:nvSpPr>
        <p:spPr>
          <a:xfrm>
            <a:off x="463463" y="2680570"/>
            <a:ext cx="6776581" cy="3675779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744168" y="3754677"/>
            <a:ext cx="5957257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  <a:defRPr sz="5400" b="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744168" y="5276851"/>
            <a:ext cx="5957257" cy="81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/>
          <p:nvPr/>
        </p:nvSpPr>
        <p:spPr>
          <a:xfrm>
            <a:off x="-3" y="0"/>
            <a:ext cx="4847573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42997" r="-60996" b="-899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1"/>
          <p:cNvSpPr/>
          <p:nvPr/>
        </p:nvSpPr>
        <p:spPr>
          <a:xfrm>
            <a:off x="3827" y="0"/>
            <a:ext cx="4847573" cy="6858000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1"/>
          <p:cNvSpPr>
            <a:spLocks noGrp="1"/>
          </p:cNvSpPr>
          <p:nvPr>
            <p:ph type="pic" idx="2"/>
          </p:nvPr>
        </p:nvSpPr>
        <p:spPr>
          <a:xfrm>
            <a:off x="5397500" y="987425"/>
            <a:ext cx="67945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457666" y="2128849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Gothic"/>
              <a:buNone/>
              <a:defRPr b="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/>
          <p:nvPr/>
        </p:nvSpPr>
        <p:spPr>
          <a:xfrm>
            <a:off x="-1" y="0"/>
            <a:ext cx="3856383" cy="685800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2"/>
          <p:cNvSpPr txBox="1">
            <a:spLocks noGrp="1"/>
          </p:cNvSpPr>
          <p:nvPr>
            <p:ph type="title"/>
          </p:nvPr>
        </p:nvSpPr>
        <p:spPr>
          <a:xfrm>
            <a:off x="174299" y="457200"/>
            <a:ext cx="4966661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1"/>
          </p:nvPr>
        </p:nvSpPr>
        <p:spPr>
          <a:xfrm>
            <a:off x="174299" y="2226364"/>
            <a:ext cx="3188661" cy="364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0" name="Google Shape;50;p22"/>
          <p:cNvSpPr/>
          <p:nvPr/>
        </p:nvSpPr>
        <p:spPr>
          <a:xfrm>
            <a:off x="5685773" y="0"/>
            <a:ext cx="6506227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2"/>
          </p:nvPr>
        </p:nvSpPr>
        <p:spPr>
          <a:xfrm>
            <a:off x="6096000" y="992187"/>
            <a:ext cx="565665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0" i="0"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0" i="0"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0" i="0"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0" i="0"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0" i="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/>
          <p:nvPr/>
        </p:nvSpPr>
        <p:spPr>
          <a:xfrm rot="5400000">
            <a:off x="-172707" y="135857"/>
            <a:ext cx="6885913" cy="6591301"/>
          </a:xfrm>
          <a:custGeom>
            <a:avLst/>
            <a:gdLst/>
            <a:ahLst/>
            <a:cxnLst/>
            <a:rect l="l" t="t" r="r" b="b"/>
            <a:pathLst>
              <a:path w="12503244" h="5850625" extrusionOk="0">
                <a:moveTo>
                  <a:pt x="20791" y="2790673"/>
                </a:moveTo>
                <a:lnTo>
                  <a:pt x="6260734" y="0"/>
                </a:lnTo>
                <a:lnTo>
                  <a:pt x="12503244" y="2739822"/>
                </a:lnTo>
                <a:lnTo>
                  <a:pt x="12473355" y="5824078"/>
                </a:lnTo>
                <a:lnTo>
                  <a:pt x="0" y="5850625"/>
                </a:lnTo>
                <a:lnTo>
                  <a:pt x="20791" y="2790673"/>
                </a:ln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3"/>
          <p:cNvSpPr/>
          <p:nvPr/>
        </p:nvSpPr>
        <p:spPr>
          <a:xfrm rot="5400000">
            <a:off x="60974" y="-118144"/>
            <a:ext cx="6885913" cy="7099303"/>
          </a:xfrm>
          <a:custGeom>
            <a:avLst/>
            <a:gdLst/>
            <a:ahLst/>
            <a:cxnLst/>
            <a:rect l="l" t="t" r="r" b="b"/>
            <a:pathLst>
              <a:path w="12503244" h="5534984" extrusionOk="0">
                <a:moveTo>
                  <a:pt x="20791" y="2475032"/>
                </a:moveTo>
                <a:lnTo>
                  <a:pt x="6283794" y="0"/>
                </a:lnTo>
                <a:lnTo>
                  <a:pt x="12503244" y="2424181"/>
                </a:lnTo>
                <a:lnTo>
                  <a:pt x="12473355" y="5508437"/>
                </a:lnTo>
                <a:lnTo>
                  <a:pt x="0" y="5534984"/>
                </a:lnTo>
                <a:lnTo>
                  <a:pt x="20791" y="247503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3"/>
          <p:cNvSpPr txBox="1">
            <a:spLocks noGrp="1"/>
          </p:cNvSpPr>
          <p:nvPr>
            <p:ph type="subTitle" idx="1"/>
          </p:nvPr>
        </p:nvSpPr>
        <p:spPr>
          <a:xfrm>
            <a:off x="413793" y="4097876"/>
            <a:ext cx="4869407" cy="1271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title"/>
          </p:nvPr>
        </p:nvSpPr>
        <p:spPr>
          <a:xfrm>
            <a:off x="413793" y="2267983"/>
            <a:ext cx="6048815" cy="201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  <a:defRPr b="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Gothic"/>
              <a:buNone/>
              <a:defRPr b="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/>
            </a:lvl1pPr>
            <a:lvl2pPr marL="914400" lvl="1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/>
            </a:lvl2pPr>
            <a:lvl3pPr marL="1371600" lvl="2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/>
            </a:lvl1pPr>
            <a:lvl2pPr marL="914400" lvl="1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/>
            </a:lvl2pPr>
            <a:lvl3pPr marL="1371600" lvl="2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Gothic"/>
              <a:buNone/>
              <a:defRPr b="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/>
            </a:lvl1pPr>
            <a:lvl2pPr marL="914400" lvl="1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/>
            </a:lvl2pPr>
            <a:lvl3pPr marL="1371600" lvl="2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/>
            </a:lvl1pPr>
            <a:lvl2pPr marL="914400" lvl="1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/>
            </a:lvl2pPr>
            <a:lvl3pPr marL="1371600" lvl="2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  <a:defRPr sz="3600" b="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8" name="Google Shape;78;p2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1836382" b="-595266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Gothic"/>
              <a:buNone/>
              <a:defRPr sz="5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>
            <a:spLocks noGrp="1"/>
          </p:cNvSpPr>
          <p:nvPr>
            <p:ph type="subTitle" idx="1"/>
          </p:nvPr>
        </p:nvSpPr>
        <p:spPr>
          <a:xfrm>
            <a:off x="3148207" y="5971237"/>
            <a:ext cx="6091825" cy="638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b="1">
                <a:latin typeface="Lato Black"/>
                <a:ea typeface="Lato Black"/>
                <a:cs typeface="Lato Black"/>
                <a:sym typeface="Lato Black"/>
              </a:rPr>
              <a:t>Recetas</a:t>
            </a:r>
            <a:r>
              <a:rPr lang="en-US" sz="2800"/>
              <a:t> al instante</a:t>
            </a:r>
            <a:endParaRPr/>
          </a:p>
        </p:txBody>
      </p:sp>
      <p:pic>
        <p:nvPicPr>
          <p:cNvPr id="124" name="Google Shape;12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1991" y="3880841"/>
            <a:ext cx="1808018" cy="2026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>
            <a:spLocks noGrp="1"/>
          </p:cNvSpPr>
          <p:nvPr>
            <p:ph type="title"/>
          </p:nvPr>
        </p:nvSpPr>
        <p:spPr>
          <a:xfrm>
            <a:off x="5867009" y="369843"/>
            <a:ext cx="6167151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¿Por qué el </a:t>
            </a:r>
            <a:r>
              <a:rPr lang="en-US" sz="4400">
                <a:solidFill>
                  <a:srgbClr val="67B400"/>
                </a:solidFill>
                <a:latin typeface="Poppins"/>
                <a:ea typeface="Poppins"/>
                <a:cs typeface="Poppins"/>
                <a:sym typeface="Poppins"/>
              </a:rPr>
              <a:t>verde</a:t>
            </a:r>
            <a:r>
              <a:rPr lang="en-US" sz="4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11"/>
          <p:cNvSpPr txBox="1">
            <a:spLocks noGrp="1"/>
          </p:cNvSpPr>
          <p:nvPr>
            <p:ph type="body" idx="1"/>
          </p:nvPr>
        </p:nvSpPr>
        <p:spPr>
          <a:xfrm>
            <a:off x="6008062" y="1856550"/>
            <a:ext cx="5174451" cy="114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</a:rPr>
              <a:t>Es un color secundario con connotaciones positivas, que se asocia a la naturaleza.</a:t>
            </a:r>
            <a:endParaRPr/>
          </a:p>
        </p:txBody>
      </p:sp>
      <p:sp>
        <p:nvSpPr>
          <p:cNvPr id="269" name="Google Shape;269;p11"/>
          <p:cNvSpPr txBox="1"/>
          <p:nvPr/>
        </p:nvSpPr>
        <p:spPr>
          <a:xfrm>
            <a:off x="6008062" y="3238339"/>
            <a:ext cx="5791586" cy="221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Evoca serenidad y es refrescante, por lo que induce a quién lo contempla a sentir relajación y armonía. 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Está íntimamente relacionado con todo lo natural y simboliza también, la vida y la buena salud.</a:t>
            </a:r>
            <a:endParaRPr/>
          </a:p>
        </p:txBody>
      </p:sp>
      <p:sp>
        <p:nvSpPr>
          <p:cNvPr id="270" name="Google Shape;270;p11"/>
          <p:cNvSpPr/>
          <p:nvPr/>
        </p:nvSpPr>
        <p:spPr>
          <a:xfrm>
            <a:off x="745889" y="901503"/>
            <a:ext cx="3769894" cy="5048588"/>
          </a:xfrm>
          <a:prstGeom prst="rect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6600" y="462858"/>
            <a:ext cx="3972358" cy="595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"/>
          <p:cNvSpPr txBox="1">
            <a:spLocks noGrp="1"/>
          </p:cNvSpPr>
          <p:nvPr>
            <p:ph type="title"/>
          </p:nvPr>
        </p:nvSpPr>
        <p:spPr>
          <a:xfrm>
            <a:off x="7908080" y="207981"/>
            <a:ext cx="4142405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Mockups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p12"/>
          <p:cNvSpPr/>
          <p:nvPr/>
        </p:nvSpPr>
        <p:spPr>
          <a:xfrm>
            <a:off x="461555" y="840842"/>
            <a:ext cx="3769894" cy="5048588"/>
          </a:xfrm>
          <a:prstGeom prst="rect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6423" y="-2711211"/>
            <a:ext cx="26641136" cy="1264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962593" y="-2711205"/>
            <a:ext cx="26641143" cy="1264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>
            <a:spLocks noGrp="1"/>
          </p:cNvSpPr>
          <p:nvPr>
            <p:ph type="title"/>
          </p:nvPr>
        </p:nvSpPr>
        <p:spPr>
          <a:xfrm>
            <a:off x="7908080" y="207981"/>
            <a:ext cx="4142405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Mockups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461555" y="840842"/>
            <a:ext cx="3769894" cy="5048588"/>
          </a:xfrm>
          <a:prstGeom prst="rect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974067" y="-2664463"/>
            <a:ext cx="26641136" cy="1264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147535" y="-2664463"/>
            <a:ext cx="26641136" cy="1264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 txBox="1">
            <a:spLocks noGrp="1"/>
          </p:cNvSpPr>
          <p:nvPr>
            <p:ph type="title"/>
          </p:nvPr>
        </p:nvSpPr>
        <p:spPr>
          <a:xfrm>
            <a:off x="6117125" y="409149"/>
            <a:ext cx="6436494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Pasemos a la </a:t>
            </a:r>
            <a:r>
              <a:rPr lang="en-US" sz="4400">
                <a:solidFill>
                  <a:srgbClr val="67B400"/>
                </a:solidFill>
                <a:latin typeface="Poppins"/>
                <a:ea typeface="Poppins"/>
                <a:cs typeface="Poppins"/>
                <a:sym typeface="Poppins"/>
              </a:rPr>
              <a:t>beta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15"/>
          <p:cNvSpPr/>
          <p:nvPr/>
        </p:nvSpPr>
        <p:spPr>
          <a:xfrm>
            <a:off x="1637413" y="601970"/>
            <a:ext cx="2594035" cy="5048588"/>
          </a:xfrm>
          <a:prstGeom prst="rect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6502" y="1207442"/>
            <a:ext cx="3365065" cy="504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6587" y="3429000"/>
            <a:ext cx="3048000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 txBox="1">
            <a:spLocks noGrp="1"/>
          </p:cNvSpPr>
          <p:nvPr>
            <p:ph type="title"/>
          </p:nvPr>
        </p:nvSpPr>
        <p:spPr>
          <a:xfrm>
            <a:off x="6088912" y="354285"/>
            <a:ext cx="6400485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Próximos pasos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514027" y="877012"/>
            <a:ext cx="3769894" cy="4975147"/>
          </a:xfrm>
          <a:prstGeom prst="rect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9845" y="1627632"/>
            <a:ext cx="3540155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4"/>
          <p:cNvSpPr txBox="1"/>
          <p:nvPr/>
        </p:nvSpPr>
        <p:spPr>
          <a:xfrm>
            <a:off x="6095999" y="1419873"/>
            <a:ext cx="5656659" cy="1451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 la fase 2 del proyecto está programada la inserción en la app  una nueva e importante funcionalidad .</a:t>
            </a:r>
            <a:endParaRPr/>
          </a:p>
        </p:txBody>
      </p:sp>
      <p:sp>
        <p:nvSpPr>
          <p:cNvPr id="296" name="Google Shape;296;p14"/>
          <p:cNvSpPr txBox="1"/>
          <p:nvPr/>
        </p:nvSpPr>
        <p:spPr>
          <a:xfrm>
            <a:off x="6114286" y="3148495"/>
            <a:ext cx="5900929" cy="64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7B400"/>
              </a:buClr>
              <a:buSzPts val="3200"/>
              <a:buFont typeface="Century Gothic"/>
              <a:buNone/>
            </a:pPr>
            <a:r>
              <a:rPr lang="en-US" sz="3200" i="0" u="none" strike="noStrike" cap="none">
                <a:solidFill>
                  <a:srgbClr val="67B400"/>
                </a:solidFill>
                <a:latin typeface="Poppins"/>
                <a:ea typeface="Poppins"/>
                <a:cs typeface="Poppins"/>
                <a:sym typeface="Poppins"/>
              </a:rPr>
              <a:t>El planificador semanal</a:t>
            </a:r>
            <a:endParaRPr sz="3200" i="0" u="none" strike="noStrike" cap="none">
              <a:solidFill>
                <a:srgbClr val="67B4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14"/>
          <p:cNvSpPr txBox="1"/>
          <p:nvPr/>
        </p:nvSpPr>
        <p:spPr>
          <a:xfrm>
            <a:off x="6114286" y="4163884"/>
            <a:ext cx="5656659" cy="179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 usuario podrá generar de una manera rápida, sencilla y de acorde a sus preferencias y gustos un calendario semanal de recetas para poder organizarse.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>
            <a:spLocks noGrp="1"/>
          </p:cNvSpPr>
          <p:nvPr>
            <p:ph type="title"/>
          </p:nvPr>
        </p:nvSpPr>
        <p:spPr>
          <a:xfrm>
            <a:off x="689883" y="2234636"/>
            <a:ext cx="2828569" cy="119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Equipo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0" name="Google Shape;1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936" y="634354"/>
            <a:ext cx="1162546" cy="1162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882" y="3429000"/>
            <a:ext cx="16256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7819" y="631813"/>
            <a:ext cx="1162547" cy="116254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66042" y="2661893"/>
            <a:ext cx="1162546" cy="11625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04083" y="2634215"/>
            <a:ext cx="1162547" cy="116254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6" name="Google Shape;136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61263" y="4613168"/>
            <a:ext cx="1162547" cy="116254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29729" y="693367"/>
            <a:ext cx="1162548" cy="11625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8" name="Google Shape;138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37552" y="4613169"/>
            <a:ext cx="1162548" cy="11625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9" name="Google Shape;13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91261" y="4600643"/>
            <a:ext cx="1162548" cy="11625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0" name="Google Shape;140;p2"/>
          <p:cNvSpPr txBox="1"/>
          <p:nvPr/>
        </p:nvSpPr>
        <p:spPr>
          <a:xfrm>
            <a:off x="5875309" y="1860902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Esther Paniagua</a:t>
            </a:r>
            <a:endParaRPr/>
          </a:p>
        </p:txBody>
      </p:sp>
      <p:sp>
        <p:nvSpPr>
          <p:cNvPr id="141" name="Google Shape;141;p2"/>
          <p:cNvSpPr txBox="1"/>
          <p:nvPr/>
        </p:nvSpPr>
        <p:spPr>
          <a:xfrm>
            <a:off x="5875309" y="2111993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UX</a:t>
            </a:r>
            <a:endParaRPr/>
          </a:p>
        </p:txBody>
      </p:sp>
      <p:sp>
        <p:nvSpPr>
          <p:cNvPr id="142" name="Google Shape;142;p2"/>
          <p:cNvSpPr txBox="1"/>
          <p:nvPr/>
        </p:nvSpPr>
        <p:spPr>
          <a:xfrm>
            <a:off x="4002458" y="1875968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Antonio Escudero</a:t>
            </a:r>
            <a:endParaRPr/>
          </a:p>
        </p:txBody>
      </p:sp>
      <p:sp>
        <p:nvSpPr>
          <p:cNvPr id="143" name="Google Shape;143;p2"/>
          <p:cNvSpPr txBox="1"/>
          <p:nvPr/>
        </p:nvSpPr>
        <p:spPr>
          <a:xfrm>
            <a:off x="4002458" y="2127059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UX</a:t>
            </a:r>
            <a:endParaRPr/>
          </a:p>
        </p:txBody>
      </p:sp>
      <p:sp>
        <p:nvSpPr>
          <p:cNvPr id="144" name="Google Shape;144;p2"/>
          <p:cNvSpPr txBox="1"/>
          <p:nvPr/>
        </p:nvSpPr>
        <p:spPr>
          <a:xfrm>
            <a:off x="7600018" y="1884100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David Catalán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7600018" y="2135191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Cyber</a:t>
            </a:r>
            <a:endParaRPr/>
          </a:p>
        </p:txBody>
      </p:sp>
      <p:sp>
        <p:nvSpPr>
          <p:cNvPr id="146" name="Google Shape;146;p2"/>
          <p:cNvSpPr txBox="1"/>
          <p:nvPr/>
        </p:nvSpPr>
        <p:spPr>
          <a:xfrm>
            <a:off x="9391429" y="1885529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Raúl Munoz</a:t>
            </a:r>
            <a:endParaRPr/>
          </a:p>
        </p:txBody>
      </p:sp>
      <p:sp>
        <p:nvSpPr>
          <p:cNvPr id="147" name="Google Shape;147;p2"/>
          <p:cNvSpPr txBox="1"/>
          <p:nvPr/>
        </p:nvSpPr>
        <p:spPr>
          <a:xfrm>
            <a:off x="9391429" y="2136620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Cyber</a:t>
            </a:r>
            <a:endParaRPr/>
          </a:p>
        </p:txBody>
      </p:sp>
      <p:sp>
        <p:nvSpPr>
          <p:cNvPr id="148" name="Google Shape;148;p2"/>
          <p:cNvSpPr txBox="1"/>
          <p:nvPr/>
        </p:nvSpPr>
        <p:spPr>
          <a:xfrm>
            <a:off x="5471071" y="3781894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Alberto Lara</a:t>
            </a:r>
            <a:endParaRPr dirty="0"/>
          </a:p>
        </p:txBody>
      </p:sp>
      <p:sp>
        <p:nvSpPr>
          <p:cNvPr id="149" name="Google Shape;149;p2"/>
          <p:cNvSpPr txBox="1"/>
          <p:nvPr/>
        </p:nvSpPr>
        <p:spPr>
          <a:xfrm>
            <a:off x="5433065" y="4022359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dirty="0"/>
          </a:p>
        </p:txBody>
      </p:sp>
      <p:sp>
        <p:nvSpPr>
          <p:cNvPr id="150" name="Google Shape;150;p2"/>
          <p:cNvSpPr txBox="1"/>
          <p:nvPr/>
        </p:nvSpPr>
        <p:spPr>
          <a:xfrm>
            <a:off x="8433030" y="3791901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José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Serrat</a:t>
            </a:r>
            <a:endParaRPr sz="16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8419986" y="4010322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dirty="0"/>
          </a:p>
        </p:txBody>
      </p:sp>
      <p:sp>
        <p:nvSpPr>
          <p:cNvPr id="154" name="Google Shape;154;p2"/>
          <p:cNvSpPr txBox="1"/>
          <p:nvPr/>
        </p:nvSpPr>
        <p:spPr>
          <a:xfrm>
            <a:off x="4889798" y="5817511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Cristobal Jiménez</a:t>
            </a:r>
            <a:endParaRPr/>
          </a:p>
        </p:txBody>
      </p:sp>
      <p:sp>
        <p:nvSpPr>
          <p:cNvPr id="155" name="Google Shape;155;p2"/>
          <p:cNvSpPr txBox="1"/>
          <p:nvPr/>
        </p:nvSpPr>
        <p:spPr>
          <a:xfrm>
            <a:off x="4889798" y="6068602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FullStack</a:t>
            </a:r>
            <a:endParaRPr sz="16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7215472" y="5839413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Manuel Chapela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"/>
          <p:cNvSpPr txBox="1"/>
          <p:nvPr/>
        </p:nvSpPr>
        <p:spPr>
          <a:xfrm>
            <a:off x="7215472" y="6090504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FullStack</a:t>
            </a:r>
            <a:endParaRPr sz="16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9250211" y="5854496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Roberto Villares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9250211" y="6105587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FullStack</a:t>
            </a:r>
            <a:endParaRPr sz="16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2357729" y="3887584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Ánder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"/>
          <p:cNvSpPr txBox="1"/>
          <p:nvPr/>
        </p:nvSpPr>
        <p:spPr>
          <a:xfrm>
            <a:off x="2357729" y="4138675"/>
            <a:ext cx="2828570" cy="35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Mentor</a:t>
            </a:r>
            <a:endParaRPr/>
          </a:p>
        </p:txBody>
      </p:sp>
      <p:pic>
        <p:nvPicPr>
          <p:cNvPr id="162" name="Google Shape;162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80395" y="637095"/>
            <a:ext cx="1162550" cy="1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 txBox="1">
            <a:spLocks noGrp="1"/>
          </p:cNvSpPr>
          <p:nvPr>
            <p:ph type="title"/>
          </p:nvPr>
        </p:nvSpPr>
        <p:spPr>
          <a:xfrm>
            <a:off x="411362" y="2115899"/>
            <a:ext cx="6713833" cy="243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sz="4800">
                <a:latin typeface="Poppins"/>
                <a:ea typeface="Poppins"/>
                <a:cs typeface="Poppins"/>
                <a:sym typeface="Poppins"/>
              </a:rPr>
              <a:t>Muchas gracias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60209" y="2711940"/>
            <a:ext cx="5957257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Tema propuesto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3"/>
          <p:cNvSpPr txBox="1">
            <a:spLocks noGrp="1"/>
          </p:cNvSpPr>
          <p:nvPr>
            <p:ph type="body" idx="1"/>
          </p:nvPr>
        </p:nvSpPr>
        <p:spPr>
          <a:xfrm>
            <a:off x="808335" y="4115804"/>
            <a:ext cx="5957257" cy="162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Producto digital para aprovechar los ingredientes que tienes en casa y cocinar recetas con ellos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5909662" y="401051"/>
            <a:ext cx="5124986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Sabiáis que,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4" name="Google Shape;17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4414" y="2537183"/>
            <a:ext cx="6194076" cy="43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 txBox="1"/>
          <p:nvPr/>
        </p:nvSpPr>
        <p:spPr>
          <a:xfrm>
            <a:off x="5671349" y="1912465"/>
            <a:ext cx="889871" cy="8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7º</a:t>
            </a:r>
            <a:endParaRPr/>
          </a:p>
        </p:txBody>
      </p:sp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6472523" y="2171040"/>
            <a:ext cx="5598695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 err="1">
                <a:solidFill>
                  <a:schemeClr val="dk1"/>
                </a:solidFill>
              </a:rPr>
              <a:t>país</a:t>
            </a:r>
            <a:r>
              <a:rPr lang="en-US" dirty="0">
                <a:solidFill>
                  <a:schemeClr val="dk1"/>
                </a:solidFill>
              </a:rPr>
              <a:t> de la UE que </a:t>
            </a:r>
            <a:r>
              <a:rPr lang="en-US" dirty="0" err="1">
                <a:solidFill>
                  <a:schemeClr val="dk1"/>
                </a:solidFill>
              </a:rPr>
              <a:t>más</a:t>
            </a:r>
            <a:r>
              <a:rPr lang="en-US" dirty="0">
                <a:solidFill>
                  <a:schemeClr val="dk1"/>
                </a:solidFill>
              </a:rPr>
              <a:t> comida </a:t>
            </a:r>
            <a:r>
              <a:rPr lang="en-US" dirty="0" err="1">
                <a:solidFill>
                  <a:schemeClr val="dk1"/>
                </a:solidFill>
              </a:rPr>
              <a:t>desecha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6096000" y="2970209"/>
            <a:ext cx="2101022" cy="8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7,7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endParaRPr lang="en-US" dirty="0"/>
          </a:p>
        </p:txBody>
      </p:sp>
      <p:sp>
        <p:nvSpPr>
          <p:cNvPr id="178" name="Google Shape;178;p4"/>
          <p:cNvSpPr txBox="1"/>
          <p:nvPr/>
        </p:nvSpPr>
        <p:spPr>
          <a:xfrm>
            <a:off x="7456793" y="3199636"/>
            <a:ext cx="4636168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toneladas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 comida desaprovechados al año</a:t>
            </a:r>
            <a:endParaRPr sz="16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6776149" y="4239889"/>
            <a:ext cx="1491916" cy="8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42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 dirty="0"/>
          </a:p>
        </p:txBody>
      </p:sp>
      <p:sp>
        <p:nvSpPr>
          <p:cNvPr id="180" name="Google Shape;180;p4"/>
          <p:cNvSpPr txBox="1"/>
          <p:nvPr/>
        </p:nvSpPr>
        <p:spPr>
          <a:xfrm>
            <a:off x="7844136" y="4588894"/>
            <a:ext cx="4307783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del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desperdicio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se genera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los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hogares</a:t>
            </a:r>
            <a:endParaRPr sz="16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6116285" y="6456946"/>
            <a:ext cx="5658621" cy="36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Fuente: EU Fusions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Ecoticias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/FAO</a:t>
            </a:r>
            <a:endParaRPr dirty="0"/>
          </a:p>
        </p:txBody>
      </p:sp>
      <p:sp>
        <p:nvSpPr>
          <p:cNvPr id="182" name="Google Shape;182;p4"/>
          <p:cNvSpPr txBox="1"/>
          <p:nvPr/>
        </p:nvSpPr>
        <p:spPr>
          <a:xfrm>
            <a:off x="8678307" y="1040357"/>
            <a:ext cx="5124986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7B400"/>
              </a:buClr>
              <a:buSzPts val="3600"/>
              <a:buFont typeface="Century Gothic"/>
              <a:buNone/>
            </a:pPr>
            <a:r>
              <a:rPr lang="en-US" sz="3600" i="0" u="none" strike="noStrike" cap="none">
                <a:solidFill>
                  <a:srgbClr val="67B400"/>
                </a:solidFill>
                <a:latin typeface="Poppins"/>
                <a:ea typeface="Poppins"/>
                <a:cs typeface="Poppins"/>
                <a:sym typeface="Poppins"/>
              </a:rPr>
              <a:t>España es…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>
            <a:spLocks noGrp="1"/>
          </p:cNvSpPr>
          <p:nvPr>
            <p:ph type="title"/>
          </p:nvPr>
        </p:nvSpPr>
        <p:spPr>
          <a:xfrm>
            <a:off x="5187914" y="279533"/>
            <a:ext cx="7914800" cy="88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US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Mercado y competencia</a:t>
            </a:r>
            <a:endParaRPr sz="4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337636" y="636812"/>
            <a:ext cx="4169621" cy="5714140"/>
          </a:xfrm>
          <a:prstGeom prst="rect">
            <a:avLst/>
          </a:prstGeom>
          <a:solidFill>
            <a:schemeClr val="lt1">
              <a:alpha val="47843"/>
            </a:schemeClr>
          </a:solidFill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5208815" y="1419873"/>
            <a:ext cx="6543844" cy="5013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marR="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Mercado maduro con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multitud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aplicaciones</a:t>
            </a:r>
            <a:endParaRPr sz="22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clasifican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diferentes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tipos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las que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muestran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recetas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las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centradas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el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movimiento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no waste, las de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planificación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las de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recetas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salud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dirty="0"/>
          </a:p>
          <a:p>
            <a:pPr marL="457200" marR="0" lvl="0" indent="-4572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mayoría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exigen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registro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para el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pleno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funcionamiento</a:t>
            </a:r>
            <a:endParaRPr sz="22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Algunas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tienen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tantas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funcionalidades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que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complican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el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/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42" y="992187"/>
            <a:ext cx="2070100" cy="42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7457" y="5041661"/>
            <a:ext cx="1192858" cy="11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67" y="2056325"/>
            <a:ext cx="1825835" cy="55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41053" y="2496576"/>
            <a:ext cx="1896061" cy="55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341" y="2984619"/>
            <a:ext cx="1825835" cy="69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58071" y="3261755"/>
            <a:ext cx="1479043" cy="82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2053" y="4068318"/>
            <a:ext cx="1896061" cy="51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894484" y="4497018"/>
            <a:ext cx="1098734" cy="34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9284" y="5745163"/>
            <a:ext cx="22352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4512" y="4909697"/>
            <a:ext cx="1422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25030" y="1551918"/>
            <a:ext cx="2227817" cy="38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>
            <a:spLocks noGrp="1"/>
          </p:cNvSpPr>
          <p:nvPr>
            <p:ph type="title"/>
          </p:nvPr>
        </p:nvSpPr>
        <p:spPr>
          <a:xfrm>
            <a:off x="5736802" y="229080"/>
            <a:ext cx="5124986" cy="88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Investigación</a:t>
            </a:r>
            <a:endParaRPr sz="4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770021" y="1491916"/>
            <a:ext cx="3769894" cy="4957010"/>
          </a:xfrm>
          <a:prstGeom prst="rect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987" y="778042"/>
            <a:ext cx="3519120" cy="530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 txBox="1"/>
          <p:nvPr/>
        </p:nvSpPr>
        <p:spPr>
          <a:xfrm>
            <a:off x="7908509" y="6456946"/>
            <a:ext cx="5658621" cy="36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Fuente: Encuesta</a:t>
            </a: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5671350" y="1329118"/>
            <a:ext cx="1691976" cy="8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51</a:t>
            </a:r>
            <a:r>
              <a:rPr lang="en-US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/>
          </a:p>
        </p:txBody>
      </p:sp>
      <p:sp>
        <p:nvSpPr>
          <p:cNvPr id="192" name="Google Shape;192;p5"/>
          <p:cNvSpPr txBox="1">
            <a:spLocks noGrp="1"/>
          </p:cNvSpPr>
          <p:nvPr>
            <p:ph type="body" idx="1"/>
          </p:nvPr>
        </p:nvSpPr>
        <p:spPr>
          <a:xfrm>
            <a:off x="7122695" y="1510490"/>
            <a:ext cx="4948523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</a:rPr>
              <a:t>No quiere cocinar aunque le guste por estar cansado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5671350" y="2384047"/>
            <a:ext cx="1451345" cy="8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</a:t>
            </a:r>
            <a:r>
              <a:rPr lang="en-US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/>
          </a:p>
        </p:txBody>
      </p:sp>
      <p:sp>
        <p:nvSpPr>
          <p:cNvPr id="194" name="Google Shape;194;p5"/>
          <p:cNvSpPr txBox="1"/>
          <p:nvPr/>
        </p:nvSpPr>
        <p:spPr>
          <a:xfrm>
            <a:off x="7122695" y="2693755"/>
            <a:ext cx="4948523" cy="51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quiere cocinar por que no le gusta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71350" y="3322670"/>
            <a:ext cx="1451345" cy="8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37</a:t>
            </a:r>
            <a:r>
              <a:rPr lang="en-US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7122695" y="3600294"/>
            <a:ext cx="4948523" cy="51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tiene tiempo para cocinar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5671350" y="4267781"/>
            <a:ext cx="1451345" cy="8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79</a:t>
            </a:r>
            <a:r>
              <a:rPr lang="en-US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/>
          </a:p>
        </p:txBody>
      </p:sp>
      <p:sp>
        <p:nvSpPr>
          <p:cNvPr id="198" name="Google Shape;198;p5"/>
          <p:cNvSpPr txBox="1"/>
          <p:nvPr/>
        </p:nvSpPr>
        <p:spPr>
          <a:xfrm>
            <a:off x="7122695" y="4449153"/>
            <a:ext cx="4948523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Tiene que repetir las recetas de siempre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5671350" y="5331468"/>
            <a:ext cx="1290924" cy="8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59</a:t>
            </a:r>
            <a:r>
              <a:rPr lang="en-US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7122695" y="5400546"/>
            <a:ext cx="4948523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le estropeen los productos, principalmente los frescos y los ya cocinados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312086" y="398380"/>
            <a:ext cx="3188661" cy="1466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User Persona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7"/>
          <p:cNvSpPr txBox="1">
            <a:spLocks noGrp="1"/>
          </p:cNvSpPr>
          <p:nvPr>
            <p:ph type="body" idx="1"/>
          </p:nvPr>
        </p:nvSpPr>
        <p:spPr>
          <a:xfrm>
            <a:off x="312086" y="3253052"/>
            <a:ext cx="3188661" cy="232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i="1" dirty="0"/>
              <a:t>“</a:t>
            </a:r>
            <a:r>
              <a:rPr lang="en-US" i="1" dirty="0" err="1"/>
              <a:t>Pufff</a:t>
            </a:r>
            <a:r>
              <a:rPr lang="en-US" i="1" dirty="0"/>
              <a:t>... </a:t>
            </a:r>
            <a:r>
              <a:rPr lang="en-US" i="1" dirty="0" err="1"/>
              <a:t>Otra</a:t>
            </a:r>
            <a:r>
              <a:rPr lang="en-US" i="1" dirty="0"/>
              <a:t> </a:t>
            </a:r>
            <a:r>
              <a:rPr lang="en-US" i="1" dirty="0" err="1"/>
              <a:t>vez</a:t>
            </a:r>
            <a:r>
              <a:rPr lang="en-US" i="1" dirty="0"/>
              <a:t> pasta para comer, </a:t>
            </a:r>
            <a:r>
              <a:rPr lang="en-US" i="1" dirty="0" err="1"/>
              <a:t>estoy</a:t>
            </a:r>
            <a:r>
              <a:rPr lang="en-US" i="1" dirty="0"/>
              <a:t> </a:t>
            </a:r>
            <a:r>
              <a:rPr lang="en-US" i="1" dirty="0" err="1"/>
              <a:t>cansado</a:t>
            </a:r>
            <a:r>
              <a:rPr lang="en-US" i="1" dirty="0"/>
              <a:t> de </a:t>
            </a:r>
            <a:r>
              <a:rPr lang="en-US" i="1" dirty="0" err="1"/>
              <a:t>hacer</a:t>
            </a:r>
            <a:r>
              <a:rPr lang="en-US" i="1" dirty="0"/>
              <a:t> las </a:t>
            </a:r>
            <a:r>
              <a:rPr lang="en-US" i="1" dirty="0" err="1"/>
              <a:t>mismas</a:t>
            </a:r>
            <a:r>
              <a:rPr lang="en-US" i="1" dirty="0"/>
              <a:t> </a:t>
            </a:r>
            <a:r>
              <a:rPr lang="en-US" i="1" dirty="0" err="1"/>
              <a:t>recetas</a:t>
            </a:r>
            <a:r>
              <a:rPr lang="en-US" i="1" dirty="0"/>
              <a:t>. Pero con tan poco </a:t>
            </a:r>
            <a:r>
              <a:rPr lang="en-US" i="1" dirty="0" err="1"/>
              <a:t>tiempo</a:t>
            </a:r>
            <a:r>
              <a:rPr lang="en-US" i="1" dirty="0"/>
              <a:t> es </a:t>
            </a:r>
            <a:r>
              <a:rPr lang="en-US" i="1" dirty="0" err="1"/>
              <a:t>imposible</a:t>
            </a:r>
            <a:r>
              <a:rPr lang="en-US" i="1" dirty="0"/>
              <a:t>”</a:t>
            </a:r>
            <a:endParaRPr dirty="0"/>
          </a:p>
        </p:txBody>
      </p:sp>
      <p:sp>
        <p:nvSpPr>
          <p:cNvPr id="225" name="Google Shape;225;p7"/>
          <p:cNvSpPr txBox="1">
            <a:spLocks noGrp="1"/>
          </p:cNvSpPr>
          <p:nvPr>
            <p:ph type="body" idx="2"/>
          </p:nvPr>
        </p:nvSpPr>
        <p:spPr>
          <a:xfrm>
            <a:off x="7461504" y="1632267"/>
            <a:ext cx="4437458" cy="5440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22-34 años </a:t>
            </a:r>
            <a:endParaRPr/>
          </a:p>
          <a:p>
            <a:pPr marL="22860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Trabaja como desarrollador y asiste por las tardes a un curso de gamificación. </a:t>
            </a:r>
            <a:endParaRPr/>
          </a:p>
          <a:p>
            <a:pPr marL="22860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Comparte piso pero apenas coincide con sus compañeros.</a:t>
            </a:r>
            <a:endParaRPr/>
          </a:p>
          <a:p>
            <a:pPr marL="22860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Pasa poco tiempo en casa y casi no tiene tiempo para cocinar aunque le gusta, pero llega tan cansado que come algo rápido sin pensar mucho o cocina las recetas de siempre. </a:t>
            </a:r>
            <a:endParaRPr/>
          </a:p>
          <a:p>
            <a:pPr marL="22860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Se le suelen estropear las cosas de la nevera.</a:t>
            </a:r>
            <a:endParaRPr/>
          </a:p>
          <a:p>
            <a:pPr marL="22860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En su tiempo libre le gusta viajar.</a:t>
            </a:r>
            <a:endParaRPr/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6789" y="960102"/>
            <a:ext cx="3614021" cy="544069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27" name="Google Shape;227;p7"/>
          <p:cNvSpPr txBox="1"/>
          <p:nvPr/>
        </p:nvSpPr>
        <p:spPr>
          <a:xfrm>
            <a:off x="7595673" y="393495"/>
            <a:ext cx="4437458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7B400"/>
              </a:buClr>
              <a:buSzPts val="4400"/>
              <a:buFont typeface="Century Gothic"/>
              <a:buNone/>
            </a:pPr>
            <a:r>
              <a:rPr lang="en-US" sz="4400" i="0" u="none" strike="noStrike" cap="none">
                <a:solidFill>
                  <a:srgbClr val="67B400"/>
                </a:solidFill>
                <a:latin typeface="Poppins"/>
                <a:ea typeface="Poppins"/>
                <a:cs typeface="Poppins"/>
                <a:sym typeface="Poppins"/>
              </a:rPr>
              <a:t>MIGUEL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 txBox="1">
            <a:spLocks noGrp="1"/>
          </p:cNvSpPr>
          <p:nvPr>
            <p:ph type="title"/>
          </p:nvPr>
        </p:nvSpPr>
        <p:spPr>
          <a:xfrm>
            <a:off x="5502728" y="176953"/>
            <a:ext cx="9421586" cy="139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¿Qué soluciones le</a:t>
            </a:r>
            <a:br>
              <a:rPr lang="en-US" sz="4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4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ofrecemos?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8"/>
          <p:cNvSpPr txBox="1">
            <a:spLocks noGrp="1"/>
          </p:cNvSpPr>
          <p:nvPr>
            <p:ph type="body" idx="1"/>
          </p:nvPr>
        </p:nvSpPr>
        <p:spPr>
          <a:xfrm>
            <a:off x="5883340" y="1681507"/>
            <a:ext cx="5509997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</a:rPr>
              <a:t>Búsqueda de recetas a partir de los ingredientes que queremos aprovechar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5883339" y="2672106"/>
            <a:ext cx="6167151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Posibilidad de seleccionar opciones que no queremos comer (por categoría o ingrediente)</a:t>
            </a:r>
            <a:endParaRPr/>
          </a:p>
        </p:txBody>
      </p:sp>
      <p:sp>
        <p:nvSpPr>
          <p:cNvPr id="235" name="Google Shape;235;p8"/>
          <p:cNvSpPr txBox="1"/>
          <p:nvPr/>
        </p:nvSpPr>
        <p:spPr>
          <a:xfrm>
            <a:off x="5883340" y="3638269"/>
            <a:ext cx="5856908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Filtros de tiempo de cocinado, coste de la receta y lo que nos apetecería comer</a:t>
            </a:r>
            <a:endParaRPr/>
          </a:p>
        </p:txBody>
      </p:sp>
      <p:sp>
        <p:nvSpPr>
          <p:cNvPr id="236" name="Google Shape;236;p8"/>
          <p:cNvSpPr txBox="1"/>
          <p:nvPr/>
        </p:nvSpPr>
        <p:spPr>
          <a:xfrm>
            <a:off x="5883340" y="4674650"/>
            <a:ext cx="5856908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Posibilidad de añadir recetas a favoritas y de vetar recetas que no nos gusten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5883339" y="5711031"/>
            <a:ext cx="5856908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Priorización según nuestros favoritos a la hora de sugerirnos recetas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5519064" y="2001201"/>
            <a:ext cx="154170" cy="154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5524503" y="2953722"/>
            <a:ext cx="154170" cy="154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5529942" y="3922572"/>
            <a:ext cx="154170" cy="154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5535381" y="4956738"/>
            <a:ext cx="154170" cy="154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5540820" y="5990904"/>
            <a:ext cx="154170" cy="154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798663" y="1412370"/>
            <a:ext cx="3769894" cy="4386482"/>
          </a:xfrm>
          <a:prstGeom prst="rect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043" y="2067643"/>
            <a:ext cx="4654967" cy="3075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>
            <a:spLocks noGrp="1"/>
          </p:cNvSpPr>
          <p:nvPr>
            <p:ph type="title"/>
          </p:nvPr>
        </p:nvSpPr>
        <p:spPr>
          <a:xfrm>
            <a:off x="5337278" y="287788"/>
            <a:ext cx="9421586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 resultado de esto…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9"/>
          <p:cNvSpPr txBox="1">
            <a:spLocks noGrp="1"/>
          </p:cNvSpPr>
          <p:nvPr>
            <p:ph type="body" idx="1"/>
          </p:nvPr>
        </p:nvSpPr>
        <p:spPr>
          <a:xfrm>
            <a:off x="5391066" y="977470"/>
            <a:ext cx="5509997" cy="62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7B400"/>
              </a:buClr>
              <a:buSzPts val="5400"/>
              <a:buNone/>
            </a:pPr>
            <a:r>
              <a:rPr lang="en-US" sz="5400">
                <a:solidFill>
                  <a:srgbClr val="67B400"/>
                </a:solidFill>
                <a:latin typeface="Poppins"/>
                <a:ea typeface="Poppins"/>
                <a:cs typeface="Poppins"/>
                <a:sym typeface="Poppins"/>
              </a:rPr>
              <a:t>planeat</a:t>
            </a:r>
            <a:endParaRPr sz="5400">
              <a:solidFill>
                <a:srgbClr val="67B4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5337279" y="2512086"/>
            <a:ext cx="6256008" cy="407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Nuestra app ayuda a aquellos que aun gustándoles la cocina, no pueden dedicarle el tiempo, dinero y energía que les gustaría.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Ponemos a su disposición, de un modo rápido y sencillo, recetas adecuadas a sus necesidades y gustos. 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Priorizamos las opciones favoritas en búsquedas sucesivas, descartando las no deseadas de acuerdo a sus preferencias.</a:t>
            </a:r>
            <a:endParaRPr/>
          </a:p>
        </p:txBody>
      </p:sp>
      <p:pic>
        <p:nvPicPr>
          <p:cNvPr id="252" name="Google Shape;2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27550" y="-1905204"/>
            <a:ext cx="23074248" cy="109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5289151" y="256672"/>
            <a:ext cx="9421586" cy="77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Logotipo</a:t>
            </a:r>
            <a:endParaRPr sz="4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10"/>
          <p:cNvSpPr txBox="1"/>
          <p:nvPr/>
        </p:nvSpPr>
        <p:spPr>
          <a:xfrm>
            <a:off x="5337278" y="1490021"/>
            <a:ext cx="6256008" cy="116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Hemos elegido para la identidad gráfica de la aplicación un imagotipo, una uni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ó</a:t>
            </a: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 de texto e imagen.</a:t>
            </a:r>
            <a:endParaRPr/>
          </a:p>
        </p:txBody>
      </p:sp>
      <p:pic>
        <p:nvPicPr>
          <p:cNvPr id="259" name="Google Shape;25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7932" y="2915600"/>
            <a:ext cx="3314700" cy="3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0"/>
          <p:cNvSpPr/>
          <p:nvPr/>
        </p:nvSpPr>
        <p:spPr>
          <a:xfrm>
            <a:off x="547109" y="901503"/>
            <a:ext cx="3769894" cy="5048588"/>
          </a:xfrm>
          <a:prstGeom prst="rect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 txBox="1"/>
          <p:nvPr/>
        </p:nvSpPr>
        <p:spPr>
          <a:xfrm>
            <a:off x="950596" y="2252975"/>
            <a:ext cx="3049777" cy="398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US" sz="1800" b="0" i="1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Jugamos con las palabras para crear un doble sentido. En inglés hacemos referencia a planificar (plan) lo que quieres comer (eat) y en castellano hacemos alusión a la acción: ¡planeate!”</a:t>
            </a:r>
            <a:endParaRPr/>
          </a:p>
        </p:txBody>
      </p:sp>
      <p:pic>
        <p:nvPicPr>
          <p:cNvPr id="262" name="Google Shape;26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6666" y="1320640"/>
            <a:ext cx="2247900" cy="9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mportance of Forest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CA00"/>
      </a:accent1>
      <a:accent2>
        <a:srgbClr val="109D02"/>
      </a:accent2>
      <a:accent3>
        <a:srgbClr val="413B02"/>
      </a:accent3>
      <a:accent4>
        <a:srgbClr val="E0FF02"/>
      </a:accent4>
      <a:accent5>
        <a:srgbClr val="A8EF21"/>
      </a:accent5>
      <a:accent6>
        <a:srgbClr val="226102"/>
      </a:accent6>
      <a:hlink>
        <a:srgbClr val="BEC383"/>
      </a:hlink>
      <a:folHlink>
        <a:srgbClr val="C0CBA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620</Words>
  <Application>Microsoft Office PowerPoint</Application>
  <PresentationFormat>Panorámica</PresentationFormat>
  <Paragraphs>86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Lato</vt:lpstr>
      <vt:lpstr>Century Gothic</vt:lpstr>
      <vt:lpstr>Arial</vt:lpstr>
      <vt:lpstr>Poppins</vt:lpstr>
      <vt:lpstr>Lato Black</vt:lpstr>
      <vt:lpstr>Calibri</vt:lpstr>
      <vt:lpstr>Office Theme</vt:lpstr>
      <vt:lpstr>Presentación de PowerPoint</vt:lpstr>
      <vt:lpstr>Tema propuesto</vt:lpstr>
      <vt:lpstr>Sabiáis que,</vt:lpstr>
      <vt:lpstr>Mercado y competencia</vt:lpstr>
      <vt:lpstr>Investigación</vt:lpstr>
      <vt:lpstr>User Persona</vt:lpstr>
      <vt:lpstr>¿Qué soluciones le ofrecemos?</vt:lpstr>
      <vt:lpstr>El resultado de esto…</vt:lpstr>
      <vt:lpstr>Logotipo</vt:lpstr>
      <vt:lpstr>¿Por qué el verde?</vt:lpstr>
      <vt:lpstr>Mockups</vt:lpstr>
      <vt:lpstr>Mockups</vt:lpstr>
      <vt:lpstr>Pasemos a la beta</vt:lpstr>
      <vt:lpstr>Próximos pasos</vt:lpstr>
      <vt:lpstr>Equipo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Lauren Butler</dc:creator>
  <cp:lastModifiedBy>Alberto Lara</cp:lastModifiedBy>
  <cp:revision>12</cp:revision>
  <dcterms:created xsi:type="dcterms:W3CDTF">2021-04-08T17:07:11Z</dcterms:created>
  <dcterms:modified xsi:type="dcterms:W3CDTF">2021-05-18T07:02:09Z</dcterms:modified>
</cp:coreProperties>
</file>